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aleway Medium" charset="1" panose="00000000000000000000"/>
      <p:regular r:id="rId18"/>
    </p:embeddedFont>
    <p:embeddedFont>
      <p:font typeface="Raleway" charset="1" panose="00000000000000000000"/>
      <p:regular r:id="rId19"/>
    </p:embeddedFont>
    <p:embeddedFont>
      <p:font typeface="Raleway Semi-Bold" charset="1" panose="00000000000000000000"/>
      <p:regular r:id="rId20"/>
    </p:embeddedFont>
    <p:embeddedFont>
      <p:font typeface="Raleway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bing.com/ck/a?!&amp;&amp;p=704ecaa645df42eeJmltdHM9MTcyMjIxMTIwMCZpZ3VpZD0wMTU5MjNiMC0zMTY1LTY1N2QtMDYwOS0zNzBmMzA5NzY0YmUmaW5zaWQ9NTAzNA&amp;ptn=3&amp;ver=2&amp;hsh=3&amp;fclid=015923b0-3165-657d-0609-370f309764be&amp;u=a1aHR0cHM6Ly9zdHVkaW8zdC5jb20va25vd2xlZGdlLWJhc2UvYXJ0aWNsZXMvbW9uZ29kYi1maW5kLW1ldGhvZC8&amp;ntb=1" TargetMode="External" Type="http://schemas.openxmlformats.org/officeDocument/2006/relationships/hyperlink"/><Relationship Id="rId11" Target="https://www.bing.com/ck/a?!&amp;&amp;p=704ecaa645df42eeJmltdHM9MTcyMjIxMTIwMCZpZ3VpZD0wMTU5MjNiMC0zMTY1LTY1N2QtMDYwOS0zNzBmMzA5NzY0YmUmaW5zaWQ9NTAzNA&amp;ptn=3&amp;ver=2&amp;hsh=3&amp;fclid=015923b0-3165-657d-0609-370f309764be&amp;u=a1aHR0cHM6Ly9zdHVkaW8zdC5jb20va25vd2xlZGdlLWJhc2UvYXJ0aWNsZXMvbW9uZ29kYi1maW5kLW1ldGhvZC8&amp;ntb=1" TargetMode="External" Type="http://schemas.openxmlformats.org/officeDocument/2006/relationships/hyperlink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https://www.bing.com/ck/a?!&amp;&amp;p=704ecaa645df42eeJmltdHM9MTcyMjIxMTIwMCZpZ3VpZD0wMTU5MjNiMC0zMTY1LTY1N2QtMDYwOS0zNzBmMzA5NzY0YmUmaW5zaWQ9NTAzNA&amp;ptn=3&amp;ver=2&amp;hsh=3&amp;fclid=015923b0-3165-657d-0609-370f309764be&amp;u=a1aHR0cHM6Ly9zdHVkaW8zdC5jb20va25vd2xlZGdlLWJhc2UvYXJ0aWNsZXMvbW9uZ29kYi1maW5kLW1ldGhvZC8&amp;ntb=1" TargetMode="External" Type="http://schemas.openxmlformats.org/officeDocument/2006/relationships/hyperlink"/><Relationship Id="rId9" Target="https://www.bing.com/ck/a?!&amp;&amp;p=704ecaa645df42eeJmltdHM9MTcyMjIxMTIwMCZpZ3VpZD0wMTU5MjNiMC0zMTY1LTY1N2QtMDYwOS0zNzBmMzA5NzY0YmUmaW5zaWQ9NTAzNA&amp;ptn=3&amp;ver=2&amp;hsh=3&amp;fclid=015923b0-3165-657d-0609-370f309764be&amp;u=a1aHR0cHM6Ly9zdHVkaW8zdC5jb20va25vd2xlZGdlLWJhc2UvYXJ0aWNsZXMvbW9uZ29kYi1maW5kLW1ldGhvZC8&amp;ntb=1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938993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80322" y="-292911"/>
            <a:ext cx="11263330" cy="11178855"/>
          </a:xfrm>
          <a:custGeom>
            <a:avLst/>
            <a:gdLst/>
            <a:ahLst/>
            <a:cxnLst/>
            <a:rect r="r" b="b" t="t" l="l"/>
            <a:pathLst>
              <a:path h="11178855" w="11263330">
                <a:moveTo>
                  <a:pt x="0" y="0"/>
                </a:moveTo>
                <a:lnTo>
                  <a:pt x="11263330" y="0"/>
                </a:lnTo>
                <a:lnTo>
                  <a:pt x="11263330" y="11178855"/>
                </a:lnTo>
                <a:lnTo>
                  <a:pt x="0" y="11178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9200" y="2014066"/>
            <a:ext cx="9179504" cy="4433853"/>
            <a:chOff x="0" y="0"/>
            <a:chExt cx="12239338" cy="59118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797098" cy="4864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481"/>
                </a:lnSpc>
              </a:pPr>
              <a:r>
                <a:rPr lang="en-US" sz="8541" spc="-222">
                  <a:solidFill>
                    <a:srgbClr val="00694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COUNTRY </a:t>
              </a:r>
              <a:r>
                <a:rPr lang="en-US" sz="8541" spc="-222">
                  <a:solidFill>
                    <a:srgbClr val="FF914D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DATA ANALYSIS </a:t>
              </a:r>
              <a:r>
                <a:rPr lang="en-US" sz="8541" spc="-222">
                  <a:solidFill>
                    <a:srgbClr val="00694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USING MONGODB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999816"/>
              <a:ext cx="12239338" cy="911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88"/>
                </a:lnSpc>
              </a:pPr>
              <a:r>
                <a:rPr lang="en-US" sz="2400" spc="-24">
                  <a:solidFill>
                    <a:srgbClr val="00694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Exploring the power of mongoDB for in-depth Country Population and area data analysis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55123" y="8877297"/>
            <a:ext cx="4974599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Keshav Tiwari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8734" y="3215723"/>
            <a:ext cx="289272" cy="616665"/>
          </a:xfrm>
          <a:custGeom>
            <a:avLst/>
            <a:gdLst/>
            <a:ahLst/>
            <a:cxnLst/>
            <a:rect r="r" b="b" t="t" l="l"/>
            <a:pathLst>
              <a:path h="616665" w="289272">
                <a:moveTo>
                  <a:pt x="0" y="0"/>
                </a:moveTo>
                <a:lnTo>
                  <a:pt x="289272" y="0"/>
                </a:lnTo>
                <a:lnTo>
                  <a:pt x="289272" y="616666"/>
                </a:lnTo>
                <a:lnTo>
                  <a:pt x="0" y="616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5753052"/>
            <a:ext cx="763500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eNHANCING THE WORLD POPULATION DATA ANALYSIS OF ALL COUNTRIES WITH MONGODB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8914050" y="2598009"/>
            <a:ext cx="0" cy="4199023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2863976">
            <a:off x="12676009" y="-1663970"/>
            <a:ext cx="10074030" cy="6294641"/>
            <a:chOff x="0" y="0"/>
            <a:chExt cx="2653242" cy="16578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53243" cy="1657848"/>
            </a:xfrm>
            <a:custGeom>
              <a:avLst/>
              <a:gdLst/>
              <a:ahLst/>
              <a:cxnLst/>
              <a:rect r="r" b="b" t="t" l="l"/>
              <a:pathLst>
                <a:path h="1657848" w="2653243">
                  <a:moveTo>
                    <a:pt x="0" y="0"/>
                  </a:moveTo>
                  <a:lnTo>
                    <a:pt x="2653243" y="0"/>
                  </a:lnTo>
                  <a:lnTo>
                    <a:pt x="2653243" y="1657848"/>
                  </a:lnTo>
                  <a:lnTo>
                    <a:pt x="0" y="1657848"/>
                  </a:lnTo>
                  <a:close/>
                </a:path>
              </a:pathLst>
            </a:custGeom>
            <a:solidFill>
              <a:srgbClr val="5C8984">
                <a:alpha val="2862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53242" cy="1695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6797032"/>
            <a:ext cx="10074030" cy="6294641"/>
            <a:chOff x="0" y="0"/>
            <a:chExt cx="2653242" cy="16578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53243" cy="1657848"/>
            </a:xfrm>
            <a:custGeom>
              <a:avLst/>
              <a:gdLst/>
              <a:ahLst/>
              <a:cxnLst/>
              <a:rect r="r" b="b" t="t" l="l"/>
              <a:pathLst>
                <a:path h="1657848" w="2653243">
                  <a:moveTo>
                    <a:pt x="0" y="0"/>
                  </a:moveTo>
                  <a:lnTo>
                    <a:pt x="2653243" y="0"/>
                  </a:lnTo>
                  <a:lnTo>
                    <a:pt x="2653243" y="1657848"/>
                  </a:lnTo>
                  <a:lnTo>
                    <a:pt x="0" y="1657848"/>
                  </a:lnTo>
                  <a:close/>
                </a:path>
              </a:pathLst>
            </a:custGeom>
            <a:solidFill>
              <a:srgbClr val="5C8984">
                <a:alpha val="2862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53242" cy="1695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19200" y="4254371"/>
            <a:ext cx="6230693" cy="88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397"/>
              </a:lnSpc>
            </a:pPr>
            <a:r>
              <a:rPr lang="en-US" sz="7108" spc="-32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1357" y="3371491"/>
            <a:ext cx="6230693" cy="3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7"/>
              </a:lnSpc>
            </a:pPr>
            <a:r>
              <a:rPr lang="en-US" sz="3008" spc="-138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COUNTRIES DATA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95000" y="4141401"/>
            <a:ext cx="8405092" cy="82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7049" indent="-523525" lvl="1">
              <a:lnSpc>
                <a:spcPts val="6789"/>
              </a:lnSpc>
              <a:buFont typeface="Arial"/>
              <a:buChar char="•"/>
            </a:pPr>
            <a:r>
              <a:rPr lang="en-US" sz="4849" spc="-22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Effective Data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95000" y="2694738"/>
            <a:ext cx="8405092" cy="82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7049" indent="-523525" lvl="1">
              <a:lnSpc>
                <a:spcPts val="6789"/>
              </a:lnSpc>
              <a:buFont typeface="Arial"/>
              <a:buChar char="•"/>
            </a:pPr>
            <a:r>
              <a:rPr lang="en-US" sz="4849" spc="-22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Valuable 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95000" y="5674943"/>
            <a:ext cx="8405092" cy="82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7049" indent="-523525" lvl="1">
              <a:lnSpc>
                <a:spcPts val="6789"/>
              </a:lnSpc>
              <a:buFont typeface="Arial"/>
              <a:buChar char="•"/>
            </a:pPr>
            <a:r>
              <a:rPr lang="en-US" sz="4849" spc="-22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Actionable Business Insights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alphaModFix amt="39000"/>
          </a:blip>
          <a:stretch>
            <a:fillRect/>
          </a:stretch>
        </p:blipFill>
        <p:spPr>
          <a:xfrm rot="0">
            <a:off x="6866741" y="5722851"/>
            <a:ext cx="13933626" cy="6823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8504" y="1947870"/>
            <a:ext cx="649224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72384" y="2528480"/>
            <a:ext cx="649224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1593469">
            <a:off x="12737300" y="-4057652"/>
            <a:ext cx="11101401" cy="13731027"/>
            <a:chOff x="0" y="0"/>
            <a:chExt cx="2923826" cy="36164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23826" cy="3616402"/>
            </a:xfrm>
            <a:custGeom>
              <a:avLst/>
              <a:gdLst/>
              <a:ahLst/>
              <a:cxnLst/>
              <a:rect r="r" b="b" t="t" l="l"/>
              <a:pathLst>
                <a:path h="3616402" w="2923826">
                  <a:moveTo>
                    <a:pt x="0" y="0"/>
                  </a:moveTo>
                  <a:lnTo>
                    <a:pt x="2923826" y="0"/>
                  </a:lnTo>
                  <a:lnTo>
                    <a:pt x="2923826" y="3616402"/>
                  </a:lnTo>
                  <a:lnTo>
                    <a:pt x="0" y="3616402"/>
                  </a:lnTo>
                  <a:close/>
                </a:path>
              </a:pathLst>
            </a:custGeom>
            <a:solidFill>
              <a:srgbClr val="D4F6EC">
                <a:alpha val="7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23826" cy="3654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593469">
            <a:off x="-8903080" y="-6469559"/>
            <a:ext cx="11101401" cy="13731027"/>
            <a:chOff x="0" y="0"/>
            <a:chExt cx="2923826" cy="36164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23826" cy="3616402"/>
            </a:xfrm>
            <a:custGeom>
              <a:avLst/>
              <a:gdLst/>
              <a:ahLst/>
              <a:cxnLst/>
              <a:rect r="r" b="b" t="t" l="l"/>
              <a:pathLst>
                <a:path h="3616402" w="2923826">
                  <a:moveTo>
                    <a:pt x="0" y="0"/>
                  </a:moveTo>
                  <a:lnTo>
                    <a:pt x="2923826" y="0"/>
                  </a:lnTo>
                  <a:lnTo>
                    <a:pt x="2923826" y="3616402"/>
                  </a:lnTo>
                  <a:lnTo>
                    <a:pt x="0" y="3616402"/>
                  </a:lnTo>
                  <a:close/>
                </a:path>
              </a:pathLst>
            </a:custGeom>
            <a:solidFill>
              <a:srgbClr val="D4F6EC">
                <a:alpha val="6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923826" cy="3654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308052">
            <a:off x="5886" y="2157149"/>
            <a:ext cx="8440615" cy="8229600"/>
          </a:xfrm>
          <a:custGeom>
            <a:avLst/>
            <a:gdLst/>
            <a:ahLst/>
            <a:cxnLst/>
            <a:rect r="r" b="b" t="t" l="l"/>
            <a:pathLst>
              <a:path h="8229600" w="8440615">
                <a:moveTo>
                  <a:pt x="0" y="0"/>
                </a:moveTo>
                <a:lnTo>
                  <a:pt x="8440615" y="0"/>
                </a:lnTo>
                <a:lnTo>
                  <a:pt x="84406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23004" y="6765727"/>
            <a:ext cx="5658766" cy="240498"/>
          </a:xfrm>
          <a:custGeom>
            <a:avLst/>
            <a:gdLst/>
            <a:ahLst/>
            <a:cxnLst/>
            <a:rect r="r" b="b" t="t" l="l"/>
            <a:pathLst>
              <a:path h="240498" w="5658766">
                <a:moveTo>
                  <a:pt x="0" y="0"/>
                </a:moveTo>
                <a:lnTo>
                  <a:pt x="5658766" y="0"/>
                </a:lnTo>
                <a:lnTo>
                  <a:pt x="5658766" y="240497"/>
                </a:lnTo>
                <a:lnTo>
                  <a:pt x="0" y="240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1190625"/>
            <a:ext cx="8145516" cy="75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ACKNOWLEDGEMENT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2169" y="3047593"/>
            <a:ext cx="7438579" cy="49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  <a:spcBef>
                <a:spcPct val="0"/>
              </a:spcBef>
            </a:pPr>
            <a:r>
              <a:rPr lang="en-US" sz="2849" spc="-13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Recognizing key Contributors to Project Success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40753" y="5057775"/>
            <a:ext cx="11666927" cy="130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  <a:spcBef>
                <a:spcPct val="0"/>
              </a:spcBef>
            </a:pPr>
            <a:r>
              <a:rPr lang="en-US" sz="3749" spc="2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Mr. Prajjal Dhar provided curtail insights and guidance, significantly impacting project outcomes.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16589" y="2630346"/>
            <a:ext cx="2452861" cy="5228968"/>
          </a:xfrm>
          <a:custGeom>
            <a:avLst/>
            <a:gdLst/>
            <a:ahLst/>
            <a:cxnLst/>
            <a:rect r="r" b="b" t="t" l="l"/>
            <a:pathLst>
              <a:path h="5228968" w="2452861">
                <a:moveTo>
                  <a:pt x="0" y="0"/>
                </a:moveTo>
                <a:lnTo>
                  <a:pt x="2452861" y="0"/>
                </a:lnTo>
                <a:lnTo>
                  <a:pt x="2452861" y="5228968"/>
                </a:lnTo>
                <a:lnTo>
                  <a:pt x="0" y="5228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45720" y="7602942"/>
            <a:ext cx="4394599" cy="1219501"/>
          </a:xfrm>
          <a:custGeom>
            <a:avLst/>
            <a:gdLst/>
            <a:ahLst/>
            <a:cxnLst/>
            <a:rect r="r" b="b" t="t" l="l"/>
            <a:pathLst>
              <a:path h="1219501" w="4394599">
                <a:moveTo>
                  <a:pt x="0" y="0"/>
                </a:moveTo>
                <a:lnTo>
                  <a:pt x="4394598" y="0"/>
                </a:lnTo>
                <a:lnTo>
                  <a:pt x="4394598" y="1219501"/>
                </a:lnTo>
                <a:lnTo>
                  <a:pt x="0" y="1219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45720" y="7602942"/>
            <a:ext cx="4394599" cy="1219501"/>
          </a:xfrm>
          <a:custGeom>
            <a:avLst/>
            <a:gdLst/>
            <a:ahLst/>
            <a:cxnLst/>
            <a:rect r="r" b="b" t="t" l="l"/>
            <a:pathLst>
              <a:path h="1219501" w="4394599">
                <a:moveTo>
                  <a:pt x="0" y="0"/>
                </a:moveTo>
                <a:lnTo>
                  <a:pt x="4394598" y="0"/>
                </a:lnTo>
                <a:lnTo>
                  <a:pt x="4394598" y="1219501"/>
                </a:lnTo>
                <a:lnTo>
                  <a:pt x="0" y="1219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9200" y="2646761"/>
            <a:ext cx="8144502" cy="521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31"/>
              </a:lnSpc>
            </a:pPr>
            <a:r>
              <a:rPr lang="en-US" sz="14812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Keshav Tiwari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69179" y="3960127"/>
            <a:ext cx="5153678" cy="5298173"/>
          </a:xfrm>
          <a:custGeom>
            <a:avLst/>
            <a:gdLst/>
            <a:ahLst/>
            <a:cxnLst/>
            <a:rect r="r" b="b" t="t" l="l"/>
            <a:pathLst>
              <a:path h="5298173" w="5153678">
                <a:moveTo>
                  <a:pt x="0" y="0"/>
                </a:moveTo>
                <a:lnTo>
                  <a:pt x="5153678" y="0"/>
                </a:lnTo>
                <a:lnTo>
                  <a:pt x="5153678" y="5298173"/>
                </a:lnTo>
                <a:lnTo>
                  <a:pt x="0" y="5298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028700" y="3534238"/>
            <a:ext cx="6492240" cy="0"/>
          </a:xfrm>
          <a:prstGeom prst="line">
            <a:avLst/>
          </a:prstGeom>
          <a:ln cap="rnd" w="9525">
            <a:solidFill>
              <a:srgbClr val="FF91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90700" y="4760290"/>
            <a:ext cx="12696323" cy="4498010"/>
            <a:chOff x="0" y="0"/>
            <a:chExt cx="3343887" cy="11846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43887" cy="1184661"/>
            </a:xfrm>
            <a:custGeom>
              <a:avLst/>
              <a:gdLst/>
              <a:ahLst/>
              <a:cxnLst/>
              <a:rect r="r" b="b" t="t" l="l"/>
              <a:pathLst>
                <a:path h="1184661" w="3343887">
                  <a:moveTo>
                    <a:pt x="29269" y="0"/>
                  </a:moveTo>
                  <a:lnTo>
                    <a:pt x="3314618" y="0"/>
                  </a:lnTo>
                  <a:cubicBezTo>
                    <a:pt x="3330783" y="0"/>
                    <a:pt x="3343887" y="13104"/>
                    <a:pt x="3343887" y="29269"/>
                  </a:cubicBezTo>
                  <a:lnTo>
                    <a:pt x="3343887" y="1155392"/>
                  </a:lnTo>
                  <a:cubicBezTo>
                    <a:pt x="3343887" y="1171557"/>
                    <a:pt x="3330783" y="1184661"/>
                    <a:pt x="3314618" y="1184661"/>
                  </a:cubicBezTo>
                  <a:lnTo>
                    <a:pt x="29269" y="1184661"/>
                  </a:lnTo>
                  <a:cubicBezTo>
                    <a:pt x="13104" y="1184661"/>
                    <a:pt x="0" y="1171557"/>
                    <a:pt x="0" y="1155392"/>
                  </a:cubicBezTo>
                  <a:lnTo>
                    <a:pt x="0" y="29269"/>
                  </a:lnTo>
                  <a:cubicBezTo>
                    <a:pt x="0" y="13104"/>
                    <a:pt x="13104" y="0"/>
                    <a:pt x="29269" y="0"/>
                  </a:cubicBezTo>
                  <a:close/>
                </a:path>
              </a:pathLst>
            </a:custGeom>
            <a:solidFill>
              <a:srgbClr val="D4F6EC">
                <a:alpha val="4000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43887" cy="1222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747461" y="4939175"/>
            <a:ext cx="12696323" cy="4498010"/>
            <a:chOff x="0" y="0"/>
            <a:chExt cx="3343887" cy="11846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43887" cy="1184661"/>
            </a:xfrm>
            <a:custGeom>
              <a:avLst/>
              <a:gdLst/>
              <a:ahLst/>
              <a:cxnLst/>
              <a:rect r="r" b="b" t="t" l="l"/>
              <a:pathLst>
                <a:path h="1184661" w="3343887">
                  <a:moveTo>
                    <a:pt x="29269" y="0"/>
                  </a:moveTo>
                  <a:lnTo>
                    <a:pt x="3314618" y="0"/>
                  </a:lnTo>
                  <a:cubicBezTo>
                    <a:pt x="3330783" y="0"/>
                    <a:pt x="3343887" y="13104"/>
                    <a:pt x="3343887" y="29269"/>
                  </a:cubicBezTo>
                  <a:lnTo>
                    <a:pt x="3343887" y="1155392"/>
                  </a:lnTo>
                  <a:cubicBezTo>
                    <a:pt x="3343887" y="1171557"/>
                    <a:pt x="3330783" y="1184661"/>
                    <a:pt x="3314618" y="1184661"/>
                  </a:cubicBezTo>
                  <a:lnTo>
                    <a:pt x="29269" y="1184661"/>
                  </a:lnTo>
                  <a:cubicBezTo>
                    <a:pt x="13104" y="1184661"/>
                    <a:pt x="0" y="1171557"/>
                    <a:pt x="0" y="1155392"/>
                  </a:cubicBezTo>
                  <a:lnTo>
                    <a:pt x="0" y="29269"/>
                  </a:lnTo>
                  <a:cubicBezTo>
                    <a:pt x="0" y="13104"/>
                    <a:pt x="13104" y="0"/>
                    <a:pt x="29269" y="0"/>
                  </a:cubicBezTo>
                  <a:close/>
                </a:path>
              </a:pathLst>
            </a:custGeom>
            <a:solidFill>
              <a:srgbClr val="D4F6EC">
                <a:alpha val="3098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43887" cy="1222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400000">
            <a:off x="14325552" y="-20574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132776"/>
            <a:ext cx="5827517" cy="100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16"/>
              </a:lnSpc>
            </a:pPr>
            <a:r>
              <a:rPr lang="en-US" sz="8018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129069"/>
            <a:ext cx="9144000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11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Understanding the key aspects of MongoDB for World population in every 10years and growth rate and many other things for different-different companies to market their audience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695825"/>
            <a:ext cx="10794950" cy="428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8749"/>
              </a:lnSpc>
              <a:buFont typeface="Arial"/>
              <a:buChar char="•"/>
            </a:pPr>
            <a:r>
              <a:rPr lang="en-US" sz="3499" spc="-16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NoSQL Database with Flexible JSON-like Documents</a:t>
            </a:r>
          </a:p>
          <a:p>
            <a:pPr algn="l" marL="755642" indent="-377821" lvl="1">
              <a:lnSpc>
                <a:spcPts val="8749"/>
              </a:lnSpc>
              <a:buFont typeface="Arial"/>
              <a:buChar char="•"/>
            </a:pPr>
            <a:r>
              <a:rPr lang="en-US" sz="3499" spc="-16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Dynamic Schemas for Performance and Scalability</a:t>
            </a:r>
          </a:p>
          <a:p>
            <a:pPr algn="l" marL="755642" indent="-377821" lvl="1">
              <a:lnSpc>
                <a:spcPts val="8749"/>
              </a:lnSpc>
              <a:buFont typeface="Arial"/>
              <a:buChar char="•"/>
            </a:pPr>
            <a:r>
              <a:rPr lang="en-US" sz="3499" spc="-16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Document-oriented Storage</a:t>
            </a:r>
          </a:p>
          <a:p>
            <a:pPr algn="l" marL="755642" indent="-377821" lvl="1">
              <a:lnSpc>
                <a:spcPts val="8749"/>
              </a:lnSpc>
              <a:buFont typeface="Arial"/>
              <a:buChar char="•"/>
            </a:pPr>
            <a:r>
              <a:rPr lang="en-US" sz="3499" spc="-16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Powerful Aggregation Framework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110395" y="349999"/>
            <a:ext cx="10250102" cy="9993850"/>
          </a:xfrm>
          <a:custGeom>
            <a:avLst/>
            <a:gdLst/>
            <a:ahLst/>
            <a:cxnLst/>
            <a:rect r="r" b="b" t="t" l="l"/>
            <a:pathLst>
              <a:path h="9993850" w="10250102">
                <a:moveTo>
                  <a:pt x="0" y="0"/>
                </a:moveTo>
                <a:lnTo>
                  <a:pt x="10250102" y="0"/>
                </a:lnTo>
                <a:lnTo>
                  <a:pt x="10250102" y="9993849"/>
                </a:lnTo>
                <a:lnTo>
                  <a:pt x="0" y="999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971625"/>
            <a:ext cx="6492240" cy="0"/>
          </a:xfrm>
          <a:prstGeom prst="line">
            <a:avLst/>
          </a:prstGeom>
          <a:ln cap="rnd" w="9525">
            <a:solidFill>
              <a:srgbClr val="5996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2074805"/>
            <a:ext cx="6492240" cy="0"/>
          </a:xfrm>
          <a:prstGeom prst="line">
            <a:avLst/>
          </a:prstGeom>
          <a:ln cap="rnd" w="9525">
            <a:solidFill>
              <a:srgbClr val="59963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3029691"/>
            <a:ext cx="4802977" cy="3030014"/>
            <a:chOff x="0" y="0"/>
            <a:chExt cx="6403970" cy="4040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03970" cy="1472913"/>
            </a:xfrm>
            <a:custGeom>
              <a:avLst/>
              <a:gdLst/>
              <a:ahLst/>
              <a:cxnLst/>
              <a:rect r="r" b="b" t="t" l="l"/>
              <a:pathLst>
                <a:path h="1472913" w="6403970">
                  <a:moveTo>
                    <a:pt x="0" y="0"/>
                  </a:moveTo>
                  <a:lnTo>
                    <a:pt x="6403970" y="0"/>
                  </a:lnTo>
                  <a:lnTo>
                    <a:pt x="6403970" y="1472913"/>
                  </a:lnTo>
                  <a:lnTo>
                    <a:pt x="0" y="1472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1934714"/>
              <a:ext cx="6403970" cy="2105305"/>
            </a:xfrm>
            <a:custGeom>
              <a:avLst/>
              <a:gdLst/>
              <a:ahLst/>
              <a:cxnLst/>
              <a:rect r="r" b="b" t="t" l="l"/>
              <a:pathLst>
                <a:path h="2105305" w="6403970">
                  <a:moveTo>
                    <a:pt x="0" y="0"/>
                  </a:moveTo>
                  <a:lnTo>
                    <a:pt x="6403970" y="0"/>
                  </a:lnTo>
                  <a:lnTo>
                    <a:pt x="6403970" y="2105305"/>
                  </a:lnTo>
                  <a:lnTo>
                    <a:pt x="0" y="2105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6419052" y="2945401"/>
            <a:ext cx="4802977" cy="3030014"/>
            <a:chOff x="0" y="0"/>
            <a:chExt cx="6403970" cy="4040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03970" cy="1472913"/>
            </a:xfrm>
            <a:custGeom>
              <a:avLst/>
              <a:gdLst/>
              <a:ahLst/>
              <a:cxnLst/>
              <a:rect r="r" b="b" t="t" l="l"/>
              <a:pathLst>
                <a:path h="1472913" w="6403970">
                  <a:moveTo>
                    <a:pt x="0" y="0"/>
                  </a:moveTo>
                  <a:lnTo>
                    <a:pt x="6403970" y="0"/>
                  </a:lnTo>
                  <a:lnTo>
                    <a:pt x="6403970" y="1472913"/>
                  </a:lnTo>
                  <a:lnTo>
                    <a:pt x="0" y="1472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934714"/>
              <a:ext cx="6403970" cy="2105305"/>
            </a:xfrm>
            <a:custGeom>
              <a:avLst/>
              <a:gdLst/>
              <a:ahLst/>
              <a:cxnLst/>
              <a:rect r="r" b="b" t="t" l="l"/>
              <a:pathLst>
                <a:path h="2105305" w="6403970">
                  <a:moveTo>
                    <a:pt x="0" y="0"/>
                  </a:moveTo>
                  <a:lnTo>
                    <a:pt x="6403970" y="0"/>
                  </a:lnTo>
                  <a:lnTo>
                    <a:pt x="6403970" y="2105305"/>
                  </a:lnTo>
                  <a:lnTo>
                    <a:pt x="0" y="2105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6228286"/>
            <a:ext cx="4802977" cy="3030014"/>
            <a:chOff x="0" y="0"/>
            <a:chExt cx="6403970" cy="40400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03970" cy="1472913"/>
            </a:xfrm>
            <a:custGeom>
              <a:avLst/>
              <a:gdLst/>
              <a:ahLst/>
              <a:cxnLst/>
              <a:rect r="r" b="b" t="t" l="l"/>
              <a:pathLst>
                <a:path h="1472913" w="6403970">
                  <a:moveTo>
                    <a:pt x="0" y="0"/>
                  </a:moveTo>
                  <a:lnTo>
                    <a:pt x="6403970" y="0"/>
                  </a:lnTo>
                  <a:lnTo>
                    <a:pt x="6403970" y="1472913"/>
                  </a:lnTo>
                  <a:lnTo>
                    <a:pt x="0" y="1472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934714"/>
              <a:ext cx="6403970" cy="2105305"/>
            </a:xfrm>
            <a:custGeom>
              <a:avLst/>
              <a:gdLst/>
              <a:ahLst/>
              <a:cxnLst/>
              <a:rect r="r" b="b" t="t" l="l"/>
              <a:pathLst>
                <a:path h="2105305" w="6403970">
                  <a:moveTo>
                    <a:pt x="0" y="0"/>
                  </a:moveTo>
                  <a:lnTo>
                    <a:pt x="6403970" y="0"/>
                  </a:lnTo>
                  <a:lnTo>
                    <a:pt x="6403970" y="2105305"/>
                  </a:lnTo>
                  <a:lnTo>
                    <a:pt x="0" y="2105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6419052" y="6143996"/>
            <a:ext cx="4802977" cy="3030014"/>
            <a:chOff x="0" y="0"/>
            <a:chExt cx="6403970" cy="4040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03970" cy="1472913"/>
            </a:xfrm>
            <a:custGeom>
              <a:avLst/>
              <a:gdLst/>
              <a:ahLst/>
              <a:cxnLst/>
              <a:rect r="r" b="b" t="t" l="l"/>
              <a:pathLst>
                <a:path h="1472913" w="6403970">
                  <a:moveTo>
                    <a:pt x="0" y="0"/>
                  </a:moveTo>
                  <a:lnTo>
                    <a:pt x="6403970" y="0"/>
                  </a:lnTo>
                  <a:lnTo>
                    <a:pt x="6403970" y="1472913"/>
                  </a:lnTo>
                  <a:lnTo>
                    <a:pt x="0" y="1472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934714"/>
              <a:ext cx="6403970" cy="2105305"/>
            </a:xfrm>
            <a:custGeom>
              <a:avLst/>
              <a:gdLst/>
              <a:ahLst/>
              <a:cxnLst/>
              <a:rect r="r" b="b" t="t" l="l"/>
              <a:pathLst>
                <a:path h="2105305" w="6403970">
                  <a:moveTo>
                    <a:pt x="0" y="0"/>
                  </a:moveTo>
                  <a:lnTo>
                    <a:pt x="6403970" y="0"/>
                  </a:lnTo>
                  <a:lnTo>
                    <a:pt x="6403970" y="2105305"/>
                  </a:lnTo>
                  <a:lnTo>
                    <a:pt x="0" y="2105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090458" y="7458291"/>
            <a:ext cx="5041812" cy="983153"/>
            <a:chOff x="0" y="0"/>
            <a:chExt cx="6722416" cy="131087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722416" cy="1310871"/>
            </a:xfrm>
            <a:custGeom>
              <a:avLst/>
              <a:gdLst/>
              <a:ahLst/>
              <a:cxnLst/>
              <a:rect r="r" b="b" t="t" l="l"/>
              <a:pathLst>
                <a:path h="1310871" w="6722416">
                  <a:moveTo>
                    <a:pt x="0" y="0"/>
                  </a:moveTo>
                  <a:lnTo>
                    <a:pt x="6722416" y="0"/>
                  </a:lnTo>
                  <a:lnTo>
                    <a:pt x="6722416" y="1310871"/>
                  </a:lnTo>
                  <a:lnTo>
                    <a:pt x="0" y="131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020998" y="249373"/>
              <a:ext cx="4341673" cy="73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7"/>
                </a:lnSpc>
                <a:spcBef>
                  <a:spcPct val="0"/>
                </a:spcBef>
              </a:pPr>
              <a:r>
                <a:rPr lang="en-US" sz="3255" spc="-149">
                  <a:solidFill>
                    <a:srgbClr val="00694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World Percentage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00363" y="5326711"/>
            <a:ext cx="4022003" cy="1297409"/>
            <a:chOff x="0" y="0"/>
            <a:chExt cx="5362671" cy="17298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62671" cy="1045721"/>
            </a:xfrm>
            <a:custGeom>
              <a:avLst/>
              <a:gdLst/>
              <a:ahLst/>
              <a:cxnLst/>
              <a:rect r="r" b="b" t="t" l="l"/>
              <a:pathLst>
                <a:path h="1045721" w="5362671">
                  <a:moveTo>
                    <a:pt x="0" y="0"/>
                  </a:moveTo>
                  <a:lnTo>
                    <a:pt x="5362671" y="0"/>
                  </a:lnTo>
                  <a:lnTo>
                    <a:pt x="5362671" y="1045721"/>
                  </a:lnTo>
                  <a:lnTo>
                    <a:pt x="0" y="1045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684158"/>
              <a:ext cx="5362671" cy="1045721"/>
            </a:xfrm>
            <a:custGeom>
              <a:avLst/>
              <a:gdLst/>
              <a:ahLst/>
              <a:cxnLst/>
              <a:rect r="r" b="b" t="t" l="l"/>
              <a:pathLst>
                <a:path h="1045721" w="5362671">
                  <a:moveTo>
                    <a:pt x="0" y="0"/>
                  </a:moveTo>
                  <a:lnTo>
                    <a:pt x="5362671" y="0"/>
                  </a:lnTo>
                  <a:lnTo>
                    <a:pt x="5362671" y="1045721"/>
                  </a:lnTo>
                  <a:lnTo>
                    <a:pt x="0" y="1045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3" id="23"/>
            <p:cNvSpPr/>
            <p:nvPr/>
          </p:nvSpPr>
          <p:spPr>
            <a:xfrm flipV="true">
              <a:off x="604571" y="739193"/>
              <a:ext cx="4153529" cy="25400"/>
            </a:xfrm>
            <a:prstGeom prst="line">
              <a:avLst/>
            </a:prstGeom>
            <a:ln cap="flat" w="50800">
              <a:solidFill>
                <a:srgbClr val="D4F6E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V="true">
              <a:off x="410790" y="751893"/>
              <a:ext cx="4153529" cy="25400"/>
            </a:xfrm>
            <a:prstGeom prst="line">
              <a:avLst/>
            </a:prstGeom>
            <a:ln cap="flat" w="50800">
              <a:solidFill>
                <a:srgbClr val="D4F6E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V="true">
              <a:off x="1046633" y="789993"/>
              <a:ext cx="4153529" cy="25400"/>
            </a:xfrm>
            <a:prstGeom prst="line">
              <a:avLst/>
            </a:prstGeom>
            <a:ln cap="flat" w="50800">
              <a:solidFill>
                <a:srgbClr val="D4F6E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1349434" y="-142875"/>
              <a:ext cx="2818891" cy="15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62"/>
                </a:lnSpc>
                <a:spcBef>
                  <a:spcPct val="0"/>
                </a:spcBef>
              </a:pPr>
              <a:r>
                <a:rPr lang="en-US" sz="7044" spc="-324">
                  <a:solidFill>
                    <a:srgbClr val="00694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Rank 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555779" y="-2054553"/>
            <a:ext cx="5986187" cy="5986187"/>
          </a:xfrm>
          <a:custGeom>
            <a:avLst/>
            <a:gdLst/>
            <a:ahLst/>
            <a:cxnLst/>
            <a:rect r="r" b="b" t="t" l="l"/>
            <a:pathLst>
              <a:path h="5986187" w="5986187">
                <a:moveTo>
                  <a:pt x="0" y="0"/>
                </a:moveTo>
                <a:lnTo>
                  <a:pt x="5986187" y="0"/>
                </a:lnTo>
                <a:lnTo>
                  <a:pt x="5986187" y="5986187"/>
                </a:lnTo>
                <a:lnTo>
                  <a:pt x="0" y="59861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561596" y="4459074"/>
            <a:ext cx="1867655" cy="1078571"/>
          </a:xfrm>
          <a:custGeom>
            <a:avLst/>
            <a:gdLst/>
            <a:ahLst/>
            <a:cxnLst/>
            <a:rect r="r" b="b" t="t" l="l"/>
            <a:pathLst>
              <a:path h="1078571" w="1867655">
                <a:moveTo>
                  <a:pt x="0" y="0"/>
                </a:moveTo>
                <a:lnTo>
                  <a:pt x="1867655" y="0"/>
                </a:lnTo>
                <a:lnTo>
                  <a:pt x="1867655" y="1078571"/>
                </a:lnTo>
                <a:lnTo>
                  <a:pt x="0" y="10785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296992"/>
            <a:ext cx="6952593" cy="669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42"/>
              </a:lnSpc>
            </a:pPr>
            <a:r>
              <a:rPr lang="en-US" sz="5381" spc="-24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DATASET OVERVIEW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51068" y="3224947"/>
            <a:ext cx="2358241" cy="70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085" spc="-18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Unique _id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31017" y="6363933"/>
            <a:ext cx="3254351" cy="70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085" spc="-18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Country Name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35166" y="8201241"/>
            <a:ext cx="2770749" cy="70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085" spc="-18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Growth Rate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38097" y="4941209"/>
            <a:ext cx="1964888" cy="90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2573" spc="-11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Population</a:t>
            </a:r>
          </a:p>
          <a:p>
            <a:pPr algn="ctr">
              <a:lnSpc>
                <a:spcPts val="3603"/>
              </a:lnSpc>
              <a:spcBef>
                <a:spcPct val="0"/>
              </a:spcBef>
            </a:pPr>
            <a:r>
              <a:rPr lang="en-US" sz="2573" spc="-11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2010/2022-23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75009" y="4821165"/>
            <a:ext cx="3110359" cy="70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085" spc="-187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Country Place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93501" y="6447320"/>
            <a:ext cx="2027039" cy="62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9"/>
              </a:lnSpc>
              <a:spcBef>
                <a:spcPct val="0"/>
              </a:spcBef>
            </a:pPr>
            <a:r>
              <a:rPr lang="en-US" sz="3585" spc="-164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Expected 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43512" y="3243997"/>
            <a:ext cx="1754057" cy="100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</a:pPr>
            <a:r>
              <a:rPr lang="en-US" sz="2849" spc="-13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Population </a:t>
            </a:r>
          </a:p>
          <a:p>
            <a:pPr algn="ctr">
              <a:lnSpc>
                <a:spcPts val="3989"/>
              </a:lnSpc>
              <a:spcBef>
                <a:spcPct val="0"/>
              </a:spcBef>
            </a:pPr>
            <a:r>
              <a:rPr lang="en-US" sz="2849" spc="-13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1980/2000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083924" y="6454147"/>
            <a:ext cx="1748114" cy="100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</a:pPr>
            <a:r>
              <a:rPr lang="en-US" sz="2849" spc="-13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Population </a:t>
            </a:r>
          </a:p>
          <a:p>
            <a:pPr algn="ctr">
              <a:lnSpc>
                <a:spcPts val="3989"/>
              </a:lnSpc>
              <a:spcBef>
                <a:spcPct val="0"/>
              </a:spcBef>
            </a:pPr>
            <a:r>
              <a:rPr lang="en-US" sz="2849" spc="-131">
                <a:solidFill>
                  <a:srgbClr val="D4F6EC"/>
                </a:solidFill>
                <a:latin typeface="Raleway"/>
                <a:ea typeface="Raleway"/>
                <a:cs typeface="Raleway"/>
                <a:sym typeface="Raleway"/>
              </a:rPr>
              <a:t>2030/2050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40473" y="8042171"/>
            <a:ext cx="2914799" cy="70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085" spc="-187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Country Area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35925" y="5269420"/>
            <a:ext cx="10713467" cy="1655718"/>
          </a:xfrm>
          <a:custGeom>
            <a:avLst/>
            <a:gdLst/>
            <a:ahLst/>
            <a:cxnLst/>
            <a:rect r="r" b="b" t="t" l="l"/>
            <a:pathLst>
              <a:path h="1655718" w="10713467">
                <a:moveTo>
                  <a:pt x="0" y="0"/>
                </a:moveTo>
                <a:lnTo>
                  <a:pt x="10713467" y="0"/>
                </a:lnTo>
                <a:lnTo>
                  <a:pt x="10713467" y="1655717"/>
                </a:lnTo>
                <a:lnTo>
                  <a:pt x="0" y="16557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7579221"/>
            <a:ext cx="2798993" cy="2707779"/>
            <a:chOff x="0" y="0"/>
            <a:chExt cx="3731990" cy="36103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6571" cy="3610372"/>
            </a:xfrm>
            <a:custGeom>
              <a:avLst/>
              <a:gdLst/>
              <a:ahLst/>
              <a:cxnLst/>
              <a:rect r="r" b="b" t="t" l="l"/>
              <a:pathLst>
                <a:path h="3610372" w="3426571">
                  <a:moveTo>
                    <a:pt x="0" y="0"/>
                  </a:moveTo>
                  <a:lnTo>
                    <a:pt x="3426571" y="0"/>
                  </a:lnTo>
                  <a:lnTo>
                    <a:pt x="3426571" y="3610372"/>
                  </a:lnTo>
                  <a:lnTo>
                    <a:pt x="0" y="3610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05419" y="0"/>
              <a:ext cx="3426571" cy="3610372"/>
            </a:xfrm>
            <a:custGeom>
              <a:avLst/>
              <a:gdLst/>
              <a:ahLst/>
              <a:cxnLst/>
              <a:rect r="r" b="b" t="t" l="l"/>
              <a:pathLst>
                <a:path h="3610372" w="3426571">
                  <a:moveTo>
                    <a:pt x="0" y="0"/>
                  </a:moveTo>
                  <a:lnTo>
                    <a:pt x="3426571" y="0"/>
                  </a:lnTo>
                  <a:lnTo>
                    <a:pt x="3426571" y="3610372"/>
                  </a:lnTo>
                  <a:lnTo>
                    <a:pt x="0" y="3610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963895" y="7195144"/>
            <a:ext cx="2360210" cy="2648202"/>
          </a:xfrm>
          <a:custGeom>
            <a:avLst/>
            <a:gdLst/>
            <a:ahLst/>
            <a:cxnLst/>
            <a:rect r="r" b="b" t="t" l="l"/>
            <a:pathLst>
              <a:path h="2648202" w="2360210">
                <a:moveTo>
                  <a:pt x="0" y="0"/>
                </a:moveTo>
                <a:lnTo>
                  <a:pt x="2360210" y="0"/>
                </a:lnTo>
                <a:lnTo>
                  <a:pt x="2360210" y="2648202"/>
                </a:lnTo>
                <a:lnTo>
                  <a:pt x="0" y="2648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38608" y="1717847"/>
            <a:ext cx="11010785" cy="239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440"/>
              </a:lnSpc>
            </a:pPr>
            <a:r>
              <a:rPr lang="en-US" sz="8000" spc="-3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ANALYSIS QUERIES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44453" y="5798511"/>
            <a:ext cx="1159909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COUNTRY DATA ANALYSIS ON POPULATION BASES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649392" y="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24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132645">
            <a:off x="290785" y="1648412"/>
            <a:ext cx="22636291" cy="226362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694C">
                <a:alpha val="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14384" y="4813884"/>
            <a:ext cx="659231" cy="659231"/>
          </a:xfrm>
          <a:custGeom>
            <a:avLst/>
            <a:gdLst/>
            <a:ahLst/>
            <a:cxnLst/>
            <a:rect r="r" b="b" t="t" l="l"/>
            <a:pathLst>
              <a:path h="659231" w="659231">
                <a:moveTo>
                  <a:pt x="0" y="0"/>
                </a:moveTo>
                <a:lnTo>
                  <a:pt x="659232" y="0"/>
                </a:lnTo>
                <a:lnTo>
                  <a:pt x="659232" y="659232"/>
                </a:lnTo>
                <a:lnTo>
                  <a:pt x="0" y="659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68480" y="6172200"/>
            <a:ext cx="4360053" cy="4114800"/>
          </a:xfrm>
          <a:custGeom>
            <a:avLst/>
            <a:gdLst/>
            <a:ahLst/>
            <a:cxnLst/>
            <a:rect r="r" b="b" t="t" l="l"/>
            <a:pathLst>
              <a:path h="4114800" w="4360053">
                <a:moveTo>
                  <a:pt x="0" y="4114800"/>
                </a:moveTo>
                <a:lnTo>
                  <a:pt x="4360053" y="4114800"/>
                </a:lnTo>
                <a:lnTo>
                  <a:pt x="436005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17320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52500"/>
            <a:ext cx="7025878" cy="68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669"/>
              </a:lnSpc>
              <a:spcBef>
                <a:spcPct val="0"/>
              </a:spcBef>
            </a:pPr>
            <a:r>
              <a:rPr lang="en-US" sz="4049" spc="-186" strike="noStrike" u="non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How find works in</a:t>
            </a:r>
            <a:r>
              <a:rPr lang="en-US" sz="4049" spc="-186" strike="noStrike" u="non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mongoDB  </a:t>
            </a:r>
            <a:r>
              <a:rPr lang="en-US" sz="4049" spc="-186" strike="noStrike" u="non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??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92231" y="6285923"/>
            <a:ext cx="11233398" cy="68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69"/>
              </a:lnSpc>
              <a:spcBef>
                <a:spcPct val="0"/>
              </a:spcBef>
            </a:pPr>
            <a:r>
              <a:rPr lang="en-US" sz="4049" spc="-18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How aggrigation framework works in </a:t>
            </a:r>
            <a:r>
              <a:rPr lang="en-US" sz="4049" spc="-186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mongoDB </a:t>
            </a:r>
            <a:r>
              <a:rPr lang="en-US" sz="4049" spc="-18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??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92383"/>
            <a:ext cx="9927063" cy="241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5"/>
              </a:lnSpc>
            </a:pPr>
            <a:r>
              <a:rPr lang="en-US" sz="2391" spc="8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8" tooltip="https://www.bing.com/ck/a?!&amp;&amp;p=704ecaa645df42eeJmltdHM9MTcyMjIxMTIwMCZpZ3VpZD0wMTU5MjNiMC0zMTY1LTY1N2QtMDYwOS0zNzBmMzA5NzY0YmUmaW5zaWQ9NTAzNA&amp;ptn=3&amp;ver=2&amp;hsh=3&amp;fclid=015923b0-3165-657d-0609-370f309764be&amp;u=a1aHR0cHM6Ly9zdHVkaW8zdC5jb20va25vd2xlZGdlLWJhc2UvYXJ0aWNsZXMvbW9uZ29kYi1maW5kLW1ldGhvZC8&amp;ntb=1"/>
              </a:rPr>
              <a:t>The find() method in MongoDB selects documents in a collection or view and returns a cursor to the selected documents. </a:t>
            </a:r>
          </a:p>
          <a:p>
            <a:pPr algn="just">
              <a:lnSpc>
                <a:spcPts val="3825"/>
              </a:lnSpc>
            </a:pPr>
            <a:r>
              <a:rPr lang="en-US" sz="2391" spc="8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9" tooltip="https://www.bing.com/ck/a?!&amp;&amp;p=704ecaa645df42eeJmltdHM9MTcyMjIxMTIwMCZpZ3VpZD0wMTU5MjNiMC0zMTY1LTY1N2QtMDYwOS0zNzBmMzA5NzY0YmUmaW5zaWQ9NTAzNA&amp;ptn=3&amp;ver=2&amp;hsh=3&amp;fclid=015923b0-3165-657d-0609-370f309764be&amp;u=a1aHR0cHM6Ly9zdHVkaW8zdC5jb20va25vd2xlZGdlLWJhc2UvYXJ0aWNsZXMvbW9uZ29kYi1maW5kLW1ldGhvZC8&amp;ntb=1"/>
              </a:rPr>
              <a:t>It takes a query object as a parameter and returns all documents that match the query. </a:t>
            </a:r>
          </a:p>
          <a:p>
            <a:pPr algn="just">
              <a:lnSpc>
                <a:spcPts val="3825"/>
              </a:lnSpc>
            </a:pPr>
            <a:r>
              <a:rPr lang="en-US" sz="2391" spc="8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10" tooltip="https://www.bing.com/ck/a?!&amp;&amp;p=704ecaa645df42eeJmltdHM9MTcyMjIxMTIwMCZpZ3VpZD0wMTU5MjNiMC0zMTY1LTY1N2QtMDYwOS0zNzBmMzA5NzY0YmUmaW5zaWQ9NTAzNA&amp;ptn=3&amp;ver=2&amp;hsh=3&amp;fclid=015923b0-3165-657d-0609-370f309764be&amp;u=a1aHR0cHM6Ly9zdHVkaW8zdC5jb20va25vd2xlZGdlLWJhc2UvYXJ0aWNsZXMvbW9uZ29kYi1maW5kLW1ldGhvZC8&amp;ntb=1"/>
              </a:rPr>
              <a:t>The query object contains one or more key-value pairs</a:t>
            </a:r>
            <a:r>
              <a:rPr lang="en-US" sz="2391" spc="8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32237" y="7331895"/>
            <a:ext cx="9927063" cy="192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825"/>
              </a:lnSpc>
              <a:spcBef>
                <a:spcPct val="0"/>
              </a:spcBef>
            </a:pPr>
            <a:r>
              <a:rPr lang="en-US" sz="2391" spc="81" strike="noStrike" u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11" tooltip="https://www.bing.com/ck/a?!&amp;&amp;p=704ecaa645df42eeJmltdHM9MTcyMjIxMTIwMCZpZ3VpZD0wMTU5MjNiMC0zMTY1LTY1N2QtMDYwOS0zNzBmMzA5NzY0YmUmaW5zaWQ9NTAzNA&amp;ptn=3&amp;ver=2&amp;hsh=3&amp;fclid=015923b0-3165-657d-0609-370f309764be&amp;u=a1aHR0cHM6Ly9zdHVkaW8zdC5jb20va25vd2xlZGdlLWJhc2UvYXJ0aWNsZXMvbW9uZ29kYi1maW5kLW1ldGhvZC8&amp;ntb=1"/>
              </a:rPr>
              <a:t>The MongoDB Aggregation Framework is used to design a pipeline of multiple stages for processing documents. Each stage performs specific operations on documents, such as filtering, grouping, sorting, and selecting fields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746" y="1028700"/>
            <a:ext cx="370477" cy="789777"/>
          </a:xfrm>
          <a:custGeom>
            <a:avLst/>
            <a:gdLst/>
            <a:ahLst/>
            <a:cxnLst/>
            <a:rect r="r" b="b" t="t" l="l"/>
            <a:pathLst>
              <a:path h="789777" w="370477">
                <a:moveTo>
                  <a:pt x="0" y="0"/>
                </a:moveTo>
                <a:lnTo>
                  <a:pt x="370477" y="0"/>
                </a:lnTo>
                <a:lnTo>
                  <a:pt x="370477" y="789777"/>
                </a:lnTo>
                <a:lnTo>
                  <a:pt x="0" y="78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56114" y="5143500"/>
            <a:ext cx="5075735" cy="4881870"/>
          </a:xfrm>
          <a:custGeom>
            <a:avLst/>
            <a:gdLst/>
            <a:ahLst/>
            <a:cxnLst/>
            <a:rect r="r" b="b" t="t" l="l"/>
            <a:pathLst>
              <a:path h="4881870" w="5075735">
                <a:moveTo>
                  <a:pt x="0" y="0"/>
                </a:moveTo>
                <a:lnTo>
                  <a:pt x="5075735" y="0"/>
                </a:lnTo>
                <a:lnTo>
                  <a:pt x="5075735" y="4881870"/>
                </a:lnTo>
                <a:lnTo>
                  <a:pt x="0" y="4881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0172700" y="-6698505"/>
            <a:ext cx="16230600" cy="25925572"/>
          </a:xfrm>
          <a:custGeom>
            <a:avLst/>
            <a:gdLst/>
            <a:ahLst/>
            <a:cxnLst/>
            <a:rect r="r" b="b" t="t" l="l"/>
            <a:pathLst>
              <a:path h="25925572" w="16230600">
                <a:moveTo>
                  <a:pt x="0" y="0"/>
                </a:moveTo>
                <a:lnTo>
                  <a:pt x="16230600" y="0"/>
                </a:lnTo>
                <a:lnTo>
                  <a:pt x="16230600" y="25925572"/>
                </a:lnTo>
                <a:lnTo>
                  <a:pt x="0" y="25925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388" t="0" r="-11638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90613" y="7438203"/>
            <a:ext cx="4106848" cy="1242322"/>
          </a:xfrm>
          <a:custGeom>
            <a:avLst/>
            <a:gdLst/>
            <a:ahLst/>
            <a:cxnLst/>
            <a:rect r="r" b="b" t="t" l="l"/>
            <a:pathLst>
              <a:path h="1242322" w="4106848">
                <a:moveTo>
                  <a:pt x="0" y="0"/>
                </a:moveTo>
                <a:lnTo>
                  <a:pt x="4106848" y="0"/>
                </a:lnTo>
                <a:lnTo>
                  <a:pt x="4106848" y="1242322"/>
                </a:lnTo>
                <a:lnTo>
                  <a:pt x="0" y="1242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5293981" y="58011"/>
            <a:ext cx="2994019" cy="2994019"/>
          </a:xfrm>
          <a:custGeom>
            <a:avLst/>
            <a:gdLst/>
            <a:ahLst/>
            <a:cxnLst/>
            <a:rect r="r" b="b" t="t" l="l"/>
            <a:pathLst>
              <a:path h="2994019" w="2994019">
                <a:moveTo>
                  <a:pt x="0" y="2994018"/>
                </a:moveTo>
                <a:lnTo>
                  <a:pt x="2994019" y="2994018"/>
                </a:lnTo>
                <a:lnTo>
                  <a:pt x="2994019" y="0"/>
                </a:lnTo>
                <a:lnTo>
                  <a:pt x="0" y="0"/>
                </a:lnTo>
                <a:lnTo>
                  <a:pt x="0" y="2994018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295900"/>
            <a:ext cx="11778582" cy="96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 spc="-12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3. Which country has the lowest population density among the top 10 most populous countries?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85354"/>
            <a:ext cx="11773820" cy="96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 spc="-12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  Find all documents where the field “population” greater than 1000000000 </a:t>
            </a:r>
          </a:p>
          <a:p>
            <a:pPr algn="l">
              <a:lnSpc>
                <a:spcPts val="384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04950" y="1727628"/>
            <a:ext cx="11302332" cy="44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sz="2549" spc="-11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 db.collection.find({}) to retrieve all documents in the specified collection.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6239910" cy="48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 spc="-12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1.  Total countries in this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4950" y="4255764"/>
            <a:ext cx="7903081" cy="42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  <a:spcBef>
                <a:spcPct val="0"/>
              </a:spcBef>
            </a:pPr>
            <a:r>
              <a:rPr lang="en-US" sz="2449" spc="-11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db.data.find({pop2023:{$gte: 1000000000}}).count()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4950" y="6902456"/>
            <a:ext cx="5085663" cy="313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549" spc="-11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db.countries.aggregate([</a:t>
            </a:r>
          </a:p>
          <a:p>
            <a:pPr algn="l">
              <a:lnSpc>
                <a:spcPts val="3569"/>
              </a:lnSpc>
            </a:pPr>
            <a:r>
              <a:rPr lang="en-US" sz="2549" spc="-11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{ $sort: { population: -1 } },</a:t>
            </a:r>
          </a:p>
          <a:p>
            <a:pPr algn="l">
              <a:lnSpc>
                <a:spcPts val="3569"/>
              </a:lnSpc>
            </a:pPr>
            <a:r>
              <a:rPr lang="en-US" sz="2549" spc="-11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{ $limit: 10 },</a:t>
            </a:r>
          </a:p>
          <a:p>
            <a:pPr algn="l">
              <a:lnSpc>
                <a:spcPts val="3569"/>
              </a:lnSpc>
            </a:pPr>
            <a:r>
              <a:rPr lang="en-US" sz="2549" spc="-11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{ $sort: { density: 1 } },</a:t>
            </a:r>
          </a:p>
          <a:p>
            <a:pPr algn="l">
              <a:lnSpc>
                <a:spcPts val="3569"/>
              </a:lnSpc>
            </a:pPr>
            <a:r>
              <a:rPr lang="en-US" sz="2549" spc="-11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{ $limit: 1 }</a:t>
            </a:r>
          </a:p>
          <a:p>
            <a:pPr algn="l">
              <a:lnSpc>
                <a:spcPts val="3569"/>
              </a:lnSpc>
            </a:pPr>
            <a:r>
              <a:rPr lang="en-US" sz="2549" spc="-11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])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23725" y="1727345"/>
            <a:ext cx="5547080" cy="1372856"/>
          </a:xfrm>
          <a:custGeom>
            <a:avLst/>
            <a:gdLst/>
            <a:ahLst/>
            <a:cxnLst/>
            <a:rect r="r" b="b" t="t" l="l"/>
            <a:pathLst>
              <a:path h="1372856" w="5547080">
                <a:moveTo>
                  <a:pt x="0" y="0"/>
                </a:moveTo>
                <a:lnTo>
                  <a:pt x="5547079" y="0"/>
                </a:lnTo>
                <a:lnTo>
                  <a:pt x="5547079" y="1372856"/>
                </a:lnTo>
                <a:lnTo>
                  <a:pt x="0" y="137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2988" y="3392243"/>
            <a:ext cx="4225557" cy="4312384"/>
          </a:xfrm>
          <a:custGeom>
            <a:avLst/>
            <a:gdLst/>
            <a:ahLst/>
            <a:cxnLst/>
            <a:rect r="r" b="b" t="t" l="l"/>
            <a:pathLst>
              <a:path h="4312384" w="4225557">
                <a:moveTo>
                  <a:pt x="0" y="0"/>
                </a:moveTo>
                <a:lnTo>
                  <a:pt x="4225557" y="0"/>
                </a:lnTo>
                <a:lnTo>
                  <a:pt x="4225557" y="4312384"/>
                </a:lnTo>
                <a:lnTo>
                  <a:pt x="0" y="431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67677" y="8215315"/>
            <a:ext cx="5030868" cy="1042985"/>
          </a:xfrm>
          <a:custGeom>
            <a:avLst/>
            <a:gdLst/>
            <a:ahLst/>
            <a:cxnLst/>
            <a:rect r="r" b="b" t="t" l="l"/>
            <a:pathLst>
              <a:path h="1042985" w="5030868">
                <a:moveTo>
                  <a:pt x="0" y="0"/>
                </a:moveTo>
                <a:lnTo>
                  <a:pt x="5030868" y="0"/>
                </a:lnTo>
                <a:lnTo>
                  <a:pt x="5030868" y="1042985"/>
                </a:lnTo>
                <a:lnTo>
                  <a:pt x="0" y="1042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5293981" y="58011"/>
            <a:ext cx="2994019" cy="2994019"/>
          </a:xfrm>
          <a:custGeom>
            <a:avLst/>
            <a:gdLst/>
            <a:ahLst/>
            <a:cxnLst/>
            <a:rect r="r" b="b" t="t" l="l"/>
            <a:pathLst>
              <a:path h="2994019" w="2994019">
                <a:moveTo>
                  <a:pt x="0" y="2994018"/>
                </a:moveTo>
                <a:lnTo>
                  <a:pt x="2994019" y="2994018"/>
                </a:lnTo>
                <a:lnTo>
                  <a:pt x="2994019" y="0"/>
                </a:lnTo>
                <a:lnTo>
                  <a:pt x="0" y="0"/>
                </a:lnTo>
                <a:lnTo>
                  <a:pt x="0" y="2994018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10536882" cy="52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  <a:spcBef>
                <a:spcPct val="0"/>
              </a:spcBef>
            </a:pPr>
            <a:r>
              <a:rPr lang="en-US" sz="3049" spc="-14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4.  What is the ave</a:t>
            </a:r>
            <a:r>
              <a:rPr lang="en-US" sz="3049" spc="-14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rage population density across all countries?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2221" y="4036212"/>
            <a:ext cx="10389840" cy="52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  <a:spcBef>
                <a:spcPct val="0"/>
              </a:spcBef>
            </a:pPr>
            <a:r>
              <a:rPr lang="en-US" sz="3049" spc="-14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5.  Which country has the highest n</a:t>
            </a:r>
            <a:r>
              <a:rPr lang="en-US" sz="3049" spc="-14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et population change rate?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8431" y="7182015"/>
            <a:ext cx="9416207" cy="52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  <a:spcBef>
                <a:spcPct val="0"/>
              </a:spcBef>
            </a:pPr>
            <a:r>
              <a:rPr lang="en-US" sz="3049" spc="-14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6.  What is the total land area of all countries combined?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60670"/>
            <a:ext cx="7940993" cy="201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db.countries.aggregate([</a:t>
            </a:r>
          </a:p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$group: { _id: null, avgDensity: { $avg: "$density" } } }</a:t>
            </a:r>
          </a:p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])</a:t>
            </a:r>
          </a:p>
          <a:p>
            <a:pPr algn="just">
              <a:lnSpc>
                <a:spcPts val="398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730273"/>
            <a:ext cx="7940576" cy="251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db.countries.aggregate([</a:t>
            </a:r>
          </a:p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$sort: { netChange: -1 } },</a:t>
            </a:r>
          </a:p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$limit: 1 }</a:t>
            </a:r>
          </a:p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])</a:t>
            </a:r>
          </a:p>
          <a:p>
            <a:pPr algn="just">
              <a:lnSpc>
                <a:spcPts val="398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876077"/>
            <a:ext cx="10698725" cy="201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db.countries.aggregate([</a:t>
            </a:r>
          </a:p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$group: { _id: null, totalLandArea: { $sum: "$landAreaKm" } } }</a:t>
            </a:r>
          </a:p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])</a:t>
            </a:r>
          </a:p>
          <a:p>
            <a:pPr algn="just">
              <a:lnSpc>
                <a:spcPts val="39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882" y="333098"/>
            <a:ext cx="427093" cy="910469"/>
          </a:xfrm>
          <a:custGeom>
            <a:avLst/>
            <a:gdLst/>
            <a:ahLst/>
            <a:cxnLst/>
            <a:rect r="r" b="b" t="t" l="l"/>
            <a:pathLst>
              <a:path h="910469" w="427093">
                <a:moveTo>
                  <a:pt x="0" y="0"/>
                </a:moveTo>
                <a:lnTo>
                  <a:pt x="427093" y="0"/>
                </a:lnTo>
                <a:lnTo>
                  <a:pt x="427093" y="910469"/>
                </a:lnTo>
                <a:lnTo>
                  <a:pt x="0" y="910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5293981" y="58011"/>
            <a:ext cx="2994019" cy="2994019"/>
          </a:xfrm>
          <a:custGeom>
            <a:avLst/>
            <a:gdLst/>
            <a:ahLst/>
            <a:cxnLst/>
            <a:rect r="r" b="b" t="t" l="l"/>
            <a:pathLst>
              <a:path h="2994019" w="2994019">
                <a:moveTo>
                  <a:pt x="0" y="2994018"/>
                </a:moveTo>
                <a:lnTo>
                  <a:pt x="2994019" y="2994018"/>
                </a:lnTo>
                <a:lnTo>
                  <a:pt x="2994019" y="0"/>
                </a:lnTo>
                <a:lnTo>
                  <a:pt x="0" y="0"/>
                </a:lnTo>
                <a:lnTo>
                  <a:pt x="0" y="299401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01930" y="8231961"/>
            <a:ext cx="10901676" cy="10819913"/>
          </a:xfrm>
          <a:custGeom>
            <a:avLst/>
            <a:gdLst/>
            <a:ahLst/>
            <a:cxnLst/>
            <a:rect r="r" b="b" t="t" l="l"/>
            <a:pathLst>
              <a:path h="10819913" w="10901676">
                <a:moveTo>
                  <a:pt x="0" y="0"/>
                </a:moveTo>
                <a:lnTo>
                  <a:pt x="10901676" y="0"/>
                </a:lnTo>
                <a:lnTo>
                  <a:pt x="10901676" y="10819913"/>
                </a:lnTo>
                <a:lnTo>
                  <a:pt x="0" y="10819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68655" y="274232"/>
            <a:ext cx="4441213" cy="3944410"/>
          </a:xfrm>
          <a:custGeom>
            <a:avLst/>
            <a:gdLst/>
            <a:ahLst/>
            <a:cxnLst/>
            <a:rect r="r" b="b" t="t" l="l"/>
            <a:pathLst>
              <a:path h="3944410" w="4441213">
                <a:moveTo>
                  <a:pt x="0" y="0"/>
                </a:moveTo>
                <a:lnTo>
                  <a:pt x="4441213" y="0"/>
                </a:lnTo>
                <a:lnTo>
                  <a:pt x="4441213" y="3944410"/>
                </a:lnTo>
                <a:lnTo>
                  <a:pt x="0" y="3944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781" b="-231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6311" y="5396092"/>
            <a:ext cx="4568492" cy="834081"/>
          </a:xfrm>
          <a:custGeom>
            <a:avLst/>
            <a:gdLst/>
            <a:ahLst/>
            <a:cxnLst/>
            <a:rect r="r" b="b" t="t" l="l"/>
            <a:pathLst>
              <a:path h="834081" w="4568492">
                <a:moveTo>
                  <a:pt x="0" y="0"/>
                </a:moveTo>
                <a:lnTo>
                  <a:pt x="4568491" y="0"/>
                </a:lnTo>
                <a:lnTo>
                  <a:pt x="4568491" y="834082"/>
                </a:lnTo>
                <a:lnTo>
                  <a:pt x="0" y="834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7273230" cy="49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  <a:spcBef>
                <a:spcPct val="0"/>
              </a:spcBef>
            </a:pPr>
            <a:r>
              <a:rPr lang="en-US" sz="2849" spc="-13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7. Which country has the highest growth rate?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2310" y="4081477"/>
            <a:ext cx="11226858" cy="49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sz="2849" spc="-13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8. What percentage of the world’s population does India represent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2310" y="7124729"/>
            <a:ext cx="9244438" cy="49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sz="2849" spc="-13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9. Which country has the smallest population in 2023?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1200" y="1700225"/>
            <a:ext cx="5607039" cy="251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db.countries.aggregate([</a:t>
            </a:r>
          </a:p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$sort: { growthRate: -1 } },</a:t>
            </a:r>
          </a:p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$limit: 1 }</a:t>
            </a:r>
          </a:p>
          <a:p>
            <a:pPr algn="just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])</a:t>
            </a:r>
          </a:p>
          <a:p>
            <a:pPr algn="just">
              <a:lnSpc>
                <a:spcPts val="398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81200" y="4672987"/>
            <a:ext cx="5987177" cy="251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db.countries.aggregate([</a:t>
            </a:r>
          </a:p>
          <a:p>
            <a:pPr algn="l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{ $match: { country: "India" } },</a:t>
            </a:r>
          </a:p>
          <a:p>
            <a:pPr algn="l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{ $project: { _id: 0, worldPercentage: 1 } }</a:t>
            </a:r>
          </a:p>
          <a:p>
            <a:pPr algn="l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])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48904" y="7861970"/>
            <a:ext cx="3668911" cy="251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db.countries.aggregate([</a:t>
            </a:r>
          </a:p>
          <a:p>
            <a:pPr algn="l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{ $sort: { pop2023: 1 } },</a:t>
            </a:r>
          </a:p>
          <a:p>
            <a:pPr algn="l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{ $limit: 1 }</a:t>
            </a:r>
          </a:p>
          <a:p>
            <a:pPr algn="l">
              <a:lnSpc>
                <a:spcPts val="3989"/>
              </a:lnSpc>
            </a:pPr>
            <a:r>
              <a:rPr lang="en-US" sz="2849" spc="-1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])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72438" y="6062199"/>
            <a:ext cx="4430471" cy="4114800"/>
          </a:xfrm>
          <a:custGeom>
            <a:avLst/>
            <a:gdLst/>
            <a:ahLst/>
            <a:cxnLst/>
            <a:rect r="r" b="b" t="t" l="l"/>
            <a:pathLst>
              <a:path h="4114800" w="4430471">
                <a:moveTo>
                  <a:pt x="0" y="0"/>
                </a:moveTo>
                <a:lnTo>
                  <a:pt x="4430471" y="0"/>
                </a:lnTo>
                <a:lnTo>
                  <a:pt x="4430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8431" y="776109"/>
            <a:ext cx="8756600" cy="52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  <a:spcBef>
                <a:spcPct val="0"/>
              </a:spcBef>
            </a:pPr>
            <a:r>
              <a:rPr lang="en-US" sz="3049" spc="-14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10.  What is the rank of China in terms of population?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74274"/>
            <a:ext cx="13781169" cy="52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  <a:spcBef>
                <a:spcPct val="0"/>
              </a:spcBef>
            </a:pPr>
            <a:r>
              <a:rPr lang="en-US" sz="3049" spc="-14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11.  Which country has the highest population growth between 2022 and 2030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8431" y="7161847"/>
            <a:ext cx="10151566" cy="52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69"/>
              </a:lnSpc>
              <a:spcBef>
                <a:spcPct val="0"/>
              </a:spcBef>
            </a:pPr>
            <a:r>
              <a:rPr lang="en-US" sz="3049" spc="-140" strike="noStrike" u="non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12. What is the world rank of Indonesia in terms of land area?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8431" y="1584470"/>
            <a:ext cx="7690349" cy="233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db.countries.aggregate([</a:t>
            </a:r>
          </a:p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$match: { country: "China" } },</a:t>
            </a:r>
          </a:p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$project: { _id: 0, rank: 1 } }</a:t>
            </a:r>
          </a:p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])</a:t>
            </a:r>
          </a:p>
          <a:p>
            <a:pPr algn="just">
              <a:lnSpc>
                <a:spcPts val="370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70717"/>
            <a:ext cx="13281565" cy="27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db.countries.aggregate([</a:t>
            </a:r>
          </a:p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$project: { _id: 0, country: 1, growthDiff: { $subtract: ["$pop2030", "$pop2022"] } } },</a:t>
            </a:r>
          </a:p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$sort: { growthDiff: -1 } },</a:t>
            </a:r>
          </a:p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$limit: 1 }</a:t>
            </a:r>
          </a:p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])</a:t>
            </a:r>
          </a:p>
          <a:p>
            <a:pPr algn="just">
              <a:lnSpc>
                <a:spcPts val="370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844002"/>
            <a:ext cx="10806624" cy="233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db.countries.aggregate([</a:t>
            </a:r>
          </a:p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$match: { country: "Indonesia" } },</a:t>
            </a:r>
          </a:p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{ $project: { _id: 0, rank: 1 } }</a:t>
            </a:r>
          </a:p>
          <a:p>
            <a:pPr algn="just">
              <a:lnSpc>
                <a:spcPts val="3709"/>
              </a:lnSpc>
            </a:pPr>
            <a:r>
              <a:rPr lang="en-US" sz="2649" spc="-12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])</a:t>
            </a:r>
          </a:p>
          <a:p>
            <a:pPr algn="just">
              <a:lnSpc>
                <a:spcPts val="370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15293981" y="58011"/>
            <a:ext cx="2994019" cy="2994019"/>
          </a:xfrm>
          <a:custGeom>
            <a:avLst/>
            <a:gdLst/>
            <a:ahLst/>
            <a:cxnLst/>
            <a:rect r="r" b="b" t="t" l="l"/>
            <a:pathLst>
              <a:path h="2994019" w="2994019">
                <a:moveTo>
                  <a:pt x="0" y="2994018"/>
                </a:moveTo>
                <a:lnTo>
                  <a:pt x="2994019" y="2994018"/>
                </a:lnTo>
                <a:lnTo>
                  <a:pt x="2994019" y="0"/>
                </a:lnTo>
                <a:lnTo>
                  <a:pt x="0" y="0"/>
                </a:lnTo>
                <a:lnTo>
                  <a:pt x="0" y="299401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DAGMTAqsAHQ</dc:identifier>
  <dcterms:modified xsi:type="dcterms:W3CDTF">2011-08-01T06:04:30Z</dcterms:modified>
  <cp:revision>1</cp:revision>
  <dc:title>Country Data Analysis using MongoDB</dc:title>
</cp:coreProperties>
</file>